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96FCD-F02F-4833-BDF7-BF2241D3849F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5AAEC-2D72-4E5D-8E04-96A33E473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507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96FCD-F02F-4833-BDF7-BF2241D3849F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5AAEC-2D72-4E5D-8E04-96A33E473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539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96FCD-F02F-4833-BDF7-BF2241D3849F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5AAEC-2D72-4E5D-8E04-96A33E473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680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96FCD-F02F-4833-BDF7-BF2241D3849F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5AAEC-2D72-4E5D-8E04-96A33E473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384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96FCD-F02F-4833-BDF7-BF2241D3849F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5AAEC-2D72-4E5D-8E04-96A33E473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939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96FCD-F02F-4833-BDF7-BF2241D3849F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5AAEC-2D72-4E5D-8E04-96A33E473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480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96FCD-F02F-4833-BDF7-BF2241D3849F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5AAEC-2D72-4E5D-8E04-96A33E473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436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96FCD-F02F-4833-BDF7-BF2241D3849F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5AAEC-2D72-4E5D-8E04-96A33E473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218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96FCD-F02F-4833-BDF7-BF2241D3849F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5AAEC-2D72-4E5D-8E04-96A33E473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4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96FCD-F02F-4833-BDF7-BF2241D3849F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5AAEC-2D72-4E5D-8E04-96A33E473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195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96FCD-F02F-4833-BDF7-BF2241D3849F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5AAEC-2D72-4E5D-8E04-96A33E473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140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96FCD-F02F-4833-BDF7-BF2241D3849F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5AAEC-2D72-4E5D-8E04-96A33E473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838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microsoft.com/office/2007/relationships/hdphoto" Target="../media/hdphoto4.wdp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microsoft.com/office/2007/relationships/hdphoto" Target="../media/hdphoto6.wdp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1"/>
            <a:r>
              <a:rPr lang="ar-IQ" sz="8000" b="1" dirty="0" err="1" smtClean="0">
                <a:solidFill>
                  <a:schemeClr val="accent2">
                    <a:lumMod val="75000"/>
                  </a:schemeClr>
                </a:solidFill>
              </a:rPr>
              <a:t>الببتيدات</a:t>
            </a:r>
            <a:r>
              <a:rPr lang="en-US" sz="8000" b="1" smtClean="0">
                <a:solidFill>
                  <a:schemeClr val="accent2">
                    <a:lumMod val="75000"/>
                  </a:schemeClr>
                </a:solidFill>
              </a:rPr>
              <a:t>Peptides 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203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07504" y="116632"/>
            <a:ext cx="8784976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IQ" sz="2400" b="1" dirty="0" err="1" smtClean="0">
                <a:solidFill>
                  <a:schemeClr val="tx2">
                    <a:lumMod val="75000"/>
                  </a:schemeClr>
                </a:solidFill>
              </a:rPr>
              <a:t>البيتيدات</a:t>
            </a:r>
            <a:r>
              <a:rPr lang="ar-IQ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Peptides </a:t>
            </a:r>
          </a:p>
          <a:p>
            <a:pPr algn="r" rtl="1"/>
            <a:endParaRPr lang="en-US" dirty="0" smtClean="0"/>
          </a:p>
          <a:p>
            <a:pPr algn="just" rtl="1"/>
            <a:r>
              <a:rPr lang="ar-IQ" sz="2000" b="1" dirty="0" smtClean="0"/>
              <a:t>هي  مركبات ناتجة من ارتباط الاحماض الامينية مع بعضها البعض بواسطة  </a:t>
            </a:r>
            <a:r>
              <a:rPr lang="ar-IQ" sz="2000" b="1" dirty="0" smtClean="0"/>
              <a:t>ا</a:t>
            </a:r>
            <a:r>
              <a:rPr lang="ar-IQ" sz="2000" b="1" dirty="0"/>
              <a:t>ل</a:t>
            </a:r>
            <a:r>
              <a:rPr lang="ar-IQ" sz="2000" b="1" dirty="0" smtClean="0"/>
              <a:t>اواصر </a:t>
            </a:r>
            <a:r>
              <a:rPr lang="ar-IQ" sz="2000" b="1" dirty="0" err="1" smtClean="0"/>
              <a:t>الببتيدية</a:t>
            </a:r>
            <a:r>
              <a:rPr lang="en-US" sz="2000" b="1" dirty="0" err="1" smtClean="0"/>
              <a:t>Peptidic</a:t>
            </a:r>
            <a:r>
              <a:rPr lang="en-US" sz="2000" b="1" dirty="0" smtClean="0"/>
              <a:t> bond </a:t>
            </a:r>
            <a:r>
              <a:rPr lang="ar-IQ" sz="2000" b="1" dirty="0" smtClean="0"/>
              <a:t>ويتم هذا الارتباط بين مجموعة </a:t>
            </a:r>
            <a:r>
              <a:rPr lang="ar-IQ" sz="2000" b="1" dirty="0" err="1" smtClean="0"/>
              <a:t>الكاربوكسيل</a:t>
            </a:r>
            <a:r>
              <a:rPr lang="ar-IQ" sz="2000" b="1" dirty="0" smtClean="0"/>
              <a:t> للحامض الاميني الاول مع مجموعة الامين للحامض الاميني الثاني وارتباط مجموعة </a:t>
            </a:r>
            <a:r>
              <a:rPr lang="ar-IQ" sz="2000" b="1" dirty="0" err="1" smtClean="0"/>
              <a:t>الكاربوكسيل</a:t>
            </a:r>
            <a:r>
              <a:rPr lang="ar-IQ" sz="2000" b="1" dirty="0" smtClean="0"/>
              <a:t>  للحامض الاميني الثاني مع مجموعة الامين للحامض الاميني الثالث وهكذ</a:t>
            </a:r>
            <a:r>
              <a:rPr lang="ar-IQ" sz="2000" b="1" dirty="0"/>
              <a:t>ا</a:t>
            </a:r>
            <a:r>
              <a:rPr lang="ar-IQ" sz="2000" b="1" dirty="0" smtClean="0"/>
              <a:t>. مع فقدان جزيئة ماء في كل </a:t>
            </a:r>
            <a:r>
              <a:rPr lang="ar-IQ" sz="2000" b="1" dirty="0" err="1" smtClean="0"/>
              <a:t>تاصر</a:t>
            </a:r>
            <a:r>
              <a:rPr lang="ar-IQ" sz="2000" b="1" dirty="0" smtClean="0"/>
              <a:t> وارتباط </a:t>
            </a:r>
            <a:r>
              <a:rPr lang="ar-IQ" dirty="0" smtClean="0"/>
              <a:t>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276872"/>
            <a:ext cx="7635761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412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9512" y="188640"/>
            <a:ext cx="885698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IQ" sz="2000" b="1" dirty="0" smtClean="0">
                <a:cs typeface="+mj-cs"/>
              </a:rPr>
              <a:t>مثل اتحاد </a:t>
            </a:r>
            <a:r>
              <a:rPr lang="ar-IQ" sz="2000" b="1" dirty="0" err="1" smtClean="0">
                <a:cs typeface="+mj-cs"/>
              </a:rPr>
              <a:t>الكلايسين</a:t>
            </a:r>
            <a:r>
              <a:rPr lang="ar-IQ" sz="2000" b="1" dirty="0" smtClean="0">
                <a:cs typeface="+mj-cs"/>
              </a:rPr>
              <a:t> مع الانين ويدعى المركب</a:t>
            </a:r>
            <a:r>
              <a:rPr lang="en-US" sz="2000" b="1" dirty="0" smtClean="0">
                <a:cs typeface="+mj-cs"/>
              </a:rPr>
              <a:t> </a:t>
            </a:r>
            <a:r>
              <a:rPr lang="ar-IQ" sz="2000" b="1" dirty="0" smtClean="0">
                <a:cs typeface="+mj-cs"/>
              </a:rPr>
              <a:t>الناتج  الانين - </a:t>
            </a:r>
            <a:r>
              <a:rPr lang="ar-IQ" sz="2000" b="1" dirty="0" err="1" smtClean="0">
                <a:cs typeface="+mj-cs"/>
              </a:rPr>
              <a:t>كلايسين</a:t>
            </a:r>
            <a:r>
              <a:rPr lang="ar-IQ" sz="2000" b="1" dirty="0" smtClean="0">
                <a:cs typeface="+mj-cs"/>
              </a:rPr>
              <a:t> </a:t>
            </a:r>
            <a:r>
              <a:rPr lang="ar-IQ" sz="2000" b="1" dirty="0" err="1" smtClean="0">
                <a:cs typeface="+mj-cs"/>
              </a:rPr>
              <a:t>ببتيد</a:t>
            </a:r>
            <a:r>
              <a:rPr lang="ar-IQ" sz="2000" b="1" dirty="0" smtClean="0">
                <a:cs typeface="+mj-cs"/>
              </a:rPr>
              <a:t> ثنائي اما عند اتحاد ثلاثة احماض امينية بالطريقة نفسها </a:t>
            </a:r>
            <a:r>
              <a:rPr lang="ar-IQ" sz="2000" b="1" dirty="0" err="1" smtClean="0">
                <a:cs typeface="+mj-cs"/>
              </a:rPr>
              <a:t>ببتيد</a:t>
            </a:r>
            <a:r>
              <a:rPr lang="ar-IQ" sz="2000" b="1" dirty="0" smtClean="0">
                <a:cs typeface="+mj-cs"/>
              </a:rPr>
              <a:t>  ثلاثي وعن اتحاد عدد كبير من الاحماض الامينية بواسطة الاواص</a:t>
            </a:r>
            <a:r>
              <a:rPr lang="ar-IQ" sz="2000" b="1" dirty="0">
                <a:cs typeface="+mj-cs"/>
              </a:rPr>
              <a:t>ر</a:t>
            </a:r>
            <a:r>
              <a:rPr lang="ar-IQ" sz="2000" b="1" dirty="0" smtClean="0">
                <a:cs typeface="+mj-cs"/>
              </a:rPr>
              <a:t> </a:t>
            </a:r>
            <a:r>
              <a:rPr lang="ar-IQ" sz="2000" b="1" dirty="0" err="1" smtClean="0">
                <a:cs typeface="+mj-cs"/>
              </a:rPr>
              <a:t>الببتيدية</a:t>
            </a:r>
            <a:r>
              <a:rPr lang="ar-IQ" sz="2000" b="1" dirty="0" smtClean="0">
                <a:cs typeface="+mj-cs"/>
              </a:rPr>
              <a:t> فأن الناتج يدعى </a:t>
            </a:r>
            <a:r>
              <a:rPr lang="ar-IQ" sz="2000" b="1" dirty="0" err="1" smtClean="0">
                <a:cs typeface="+mj-cs"/>
              </a:rPr>
              <a:t>ببتيد</a:t>
            </a:r>
            <a:r>
              <a:rPr lang="ar-IQ" sz="2000" b="1" dirty="0" smtClean="0">
                <a:cs typeface="+mj-cs"/>
              </a:rPr>
              <a:t> متعدد وعلية فأن </a:t>
            </a:r>
            <a:r>
              <a:rPr lang="ar-IQ" sz="2000" b="1" dirty="0" err="1" smtClean="0">
                <a:cs typeface="+mj-cs"/>
              </a:rPr>
              <a:t>الببتيد</a:t>
            </a:r>
            <a:r>
              <a:rPr lang="ar-IQ" sz="2000" b="1" dirty="0" smtClean="0">
                <a:cs typeface="+mj-cs"/>
              </a:rPr>
              <a:t> هو سلسلة</a:t>
            </a:r>
            <a:r>
              <a:rPr lang="en-US" sz="2000" b="1" dirty="0" smtClean="0">
                <a:cs typeface="+mj-cs"/>
              </a:rPr>
              <a:t> </a:t>
            </a:r>
            <a:r>
              <a:rPr lang="ar-IQ" sz="2000" b="1" dirty="0" smtClean="0">
                <a:cs typeface="+mj-cs"/>
              </a:rPr>
              <a:t>من الاحماض الامينية المرتبطة فيما بينها بواسطة الاواصر </a:t>
            </a:r>
            <a:r>
              <a:rPr lang="ar-IQ" sz="2000" b="1" dirty="0" err="1" smtClean="0">
                <a:cs typeface="+mj-cs"/>
              </a:rPr>
              <a:t>الببتيديه</a:t>
            </a:r>
            <a:r>
              <a:rPr lang="ar-IQ" sz="2000" b="1" dirty="0" smtClean="0">
                <a:cs typeface="+mj-cs"/>
              </a:rPr>
              <a:t> وان عدد الاحماض الامينية التي تكون </a:t>
            </a:r>
            <a:r>
              <a:rPr lang="ar-IQ" sz="2000" b="1" dirty="0" err="1" smtClean="0">
                <a:cs typeface="+mj-cs"/>
              </a:rPr>
              <a:t>ببتيد</a:t>
            </a:r>
            <a:r>
              <a:rPr lang="ar-IQ" sz="2000" b="1" dirty="0" smtClean="0">
                <a:cs typeface="+mj-cs"/>
              </a:rPr>
              <a:t> معين </a:t>
            </a:r>
            <a:r>
              <a:rPr lang="en-US" sz="2000" b="1" dirty="0" smtClean="0">
                <a:cs typeface="+mj-cs"/>
              </a:rPr>
              <a:t>2-40</a:t>
            </a:r>
            <a:r>
              <a:rPr lang="ar-IQ" sz="2000" b="1" dirty="0" smtClean="0">
                <a:cs typeface="+mj-cs"/>
              </a:rPr>
              <a:t>حامض اميني اما اذا كان العدد اكثر فيعطي البروتينات</a:t>
            </a:r>
            <a:endParaRPr lang="en-US" sz="2000" b="1" dirty="0">
              <a:cs typeface="+mj-cs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-28778" y="1873363"/>
            <a:ext cx="903542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IQ" sz="2400" b="1" dirty="0" err="1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الببتيدات</a:t>
            </a:r>
            <a:r>
              <a:rPr lang="ar-IQ" sz="2400" b="1" dirty="0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 الفعالة فسيولوجيا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The  of physiological activity Peptide        </a:t>
            </a:r>
          </a:p>
          <a:p>
            <a:pPr algn="r" rtl="1"/>
            <a:endParaRPr lang="en-US" sz="2000" b="1" dirty="0" smtClean="0">
              <a:cs typeface="+mj-cs"/>
            </a:endParaRPr>
          </a:p>
          <a:p>
            <a:pPr algn="r" rtl="1"/>
            <a:r>
              <a:rPr lang="en-US" sz="2000" b="1" dirty="0" smtClean="0">
                <a:cs typeface="+mj-cs"/>
              </a:rPr>
              <a:t>   </a:t>
            </a:r>
            <a:r>
              <a:rPr lang="ar-IQ" sz="2000" b="1" dirty="0" smtClean="0">
                <a:cs typeface="+mj-cs"/>
              </a:rPr>
              <a:t>هي </a:t>
            </a:r>
            <a:r>
              <a:rPr lang="ar-IQ" sz="2000" b="1" dirty="0" err="1" smtClean="0">
                <a:cs typeface="+mj-cs"/>
              </a:rPr>
              <a:t>الببتيدات</a:t>
            </a:r>
            <a:r>
              <a:rPr lang="ar-IQ" sz="2000" b="1" dirty="0" smtClean="0">
                <a:cs typeface="+mj-cs"/>
              </a:rPr>
              <a:t> الموجود في خلايا الحيوان والنبات والبكتريا التي تمتلك فعالية فسيولوجية وتكون ذات اوزان جزيئية واطئة .</a:t>
            </a:r>
            <a:endParaRPr lang="en-US" sz="2000" b="1" dirty="0" smtClean="0">
              <a:cs typeface="+mj-cs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13855" y="3283697"/>
            <a:ext cx="9073008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r>
              <a:rPr lang="ar-IQ" sz="2400" b="1" dirty="0" err="1" smtClean="0">
                <a:solidFill>
                  <a:schemeClr val="tx2">
                    <a:lumMod val="75000"/>
                  </a:schemeClr>
                </a:solidFill>
              </a:rPr>
              <a:t>ا</a:t>
            </a:r>
            <a:r>
              <a:rPr lang="ar-IQ" sz="2400" b="1" dirty="0" err="1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لكلوتاثايون</a:t>
            </a:r>
            <a:r>
              <a:rPr lang="ar-IQ" sz="2400" b="1" dirty="0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glutathion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 </a:t>
            </a:r>
          </a:p>
          <a:p>
            <a:pPr algn="r" rtl="1"/>
            <a:endParaRPr lang="en-US" dirty="0" smtClean="0"/>
          </a:p>
          <a:p>
            <a:pPr algn="just" rtl="1"/>
            <a:r>
              <a:rPr lang="ar-IQ" sz="2000" b="1" dirty="0" smtClean="0">
                <a:cs typeface="+mj-cs"/>
              </a:rPr>
              <a:t>هو </a:t>
            </a:r>
            <a:r>
              <a:rPr lang="ar-IQ" sz="2000" b="1" dirty="0" err="1" smtClean="0">
                <a:cs typeface="+mj-cs"/>
              </a:rPr>
              <a:t>ببتيد</a:t>
            </a:r>
            <a:r>
              <a:rPr lang="ar-IQ" sz="2000" b="1" dirty="0" smtClean="0">
                <a:cs typeface="+mj-cs"/>
              </a:rPr>
              <a:t> ثلاثي متكون من ثلاث احماض امينية  هي (حامض </a:t>
            </a:r>
            <a:r>
              <a:rPr lang="ar-IQ" sz="2000" b="1" dirty="0" err="1" smtClean="0">
                <a:cs typeface="+mj-cs"/>
              </a:rPr>
              <a:t>الكلوتاميك</a:t>
            </a:r>
            <a:r>
              <a:rPr lang="ar-IQ" sz="2000" b="1" dirty="0" smtClean="0">
                <a:cs typeface="+mj-cs"/>
              </a:rPr>
              <a:t> </a:t>
            </a:r>
            <a:r>
              <a:rPr lang="ar-IQ" sz="2000" b="1" dirty="0" err="1" smtClean="0">
                <a:cs typeface="+mj-cs"/>
              </a:rPr>
              <a:t>والسايستيين</a:t>
            </a:r>
            <a:r>
              <a:rPr lang="ar-IQ" sz="2000" b="1" dirty="0" smtClean="0">
                <a:cs typeface="+mj-cs"/>
              </a:rPr>
              <a:t> </a:t>
            </a:r>
            <a:r>
              <a:rPr lang="ar-IQ" sz="2000" b="1" dirty="0" err="1" smtClean="0">
                <a:cs typeface="+mj-cs"/>
              </a:rPr>
              <a:t>والكلايسين</a:t>
            </a:r>
            <a:r>
              <a:rPr lang="ar-IQ" sz="2000" b="1" dirty="0" smtClean="0">
                <a:cs typeface="+mj-cs"/>
              </a:rPr>
              <a:t> ) بصيغة –</a:t>
            </a:r>
          </a:p>
          <a:p>
            <a:pPr algn="just" rtl="1"/>
            <a:r>
              <a:rPr lang="en-US" sz="2000" b="1" dirty="0" err="1" smtClean="0">
                <a:cs typeface="+mj-cs"/>
              </a:rPr>
              <a:t>glutamyl</a:t>
            </a:r>
            <a:r>
              <a:rPr lang="en-US" sz="2000" b="1" dirty="0" smtClean="0">
                <a:cs typeface="+mj-cs"/>
              </a:rPr>
              <a:t> </a:t>
            </a:r>
            <a:r>
              <a:rPr lang="en-US" sz="2000" b="1" dirty="0" err="1" smtClean="0">
                <a:cs typeface="+mj-cs"/>
              </a:rPr>
              <a:t>cysteinyl</a:t>
            </a:r>
            <a:r>
              <a:rPr lang="en-US" sz="2000" b="1" dirty="0" smtClean="0">
                <a:cs typeface="+mj-cs"/>
              </a:rPr>
              <a:t>  glycine</a:t>
            </a:r>
            <a:r>
              <a:rPr lang="ar-IQ" sz="2000" b="1" dirty="0" smtClean="0">
                <a:cs typeface="+mj-cs"/>
              </a:rPr>
              <a:t>كما في التركيب الكيميائي</a:t>
            </a:r>
          </a:p>
          <a:p>
            <a:pPr algn="just" rtl="1"/>
            <a:endParaRPr lang="ar-IQ" sz="2000" b="1" dirty="0">
              <a:cs typeface="+mj-cs"/>
            </a:endParaRPr>
          </a:p>
          <a:p>
            <a:pPr algn="just" rtl="1"/>
            <a:endParaRPr lang="ar-IQ" sz="2000" b="1" dirty="0" smtClean="0">
              <a:cs typeface="+mj-cs"/>
            </a:endParaRPr>
          </a:p>
          <a:p>
            <a:pPr algn="just" rtl="1"/>
            <a:endParaRPr lang="ar-IQ" sz="2000" b="1" dirty="0">
              <a:cs typeface="+mj-cs"/>
            </a:endParaRPr>
          </a:p>
          <a:p>
            <a:pPr algn="just" rtl="1"/>
            <a:endParaRPr lang="ar-IQ" sz="2000" b="1" dirty="0" smtClean="0">
              <a:cs typeface="+mj-cs"/>
            </a:endParaRPr>
          </a:p>
          <a:p>
            <a:pPr algn="just" rtl="1"/>
            <a:endParaRPr lang="ar-IQ" sz="2000" b="1" dirty="0">
              <a:cs typeface="+mj-cs"/>
            </a:endParaRPr>
          </a:p>
          <a:p>
            <a:pPr algn="just" rtl="1"/>
            <a:r>
              <a:rPr lang="ar-IQ" sz="2000" b="1" dirty="0" smtClean="0">
                <a:cs typeface="+mj-cs"/>
              </a:rPr>
              <a:t> </a:t>
            </a:r>
            <a:endParaRPr lang="en-US" sz="2000" b="1" dirty="0">
              <a:cs typeface="+mj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884134"/>
            <a:ext cx="8140289" cy="1857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8991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51520" y="116632"/>
            <a:ext cx="8712968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1"/>
            <a:r>
              <a:rPr lang="ar-IQ" sz="2000" b="1" dirty="0" smtClean="0">
                <a:solidFill>
                  <a:prstClr val="black"/>
                </a:solidFill>
              </a:rPr>
              <a:t>ا</a:t>
            </a:r>
            <a:r>
              <a:rPr lang="ar-IQ" sz="2000" b="1" dirty="0">
                <a:solidFill>
                  <a:prstClr val="black"/>
                </a:solidFill>
              </a:rPr>
              <a:t>ن </a:t>
            </a:r>
            <a:r>
              <a:rPr lang="ar-IQ" sz="2000" b="1" dirty="0" smtClean="0">
                <a:solidFill>
                  <a:prstClr val="black"/>
                </a:solidFill>
              </a:rPr>
              <a:t> </a:t>
            </a:r>
            <a:r>
              <a:rPr lang="ar-IQ" sz="2000" b="1" dirty="0">
                <a:solidFill>
                  <a:prstClr val="black"/>
                </a:solidFill>
              </a:rPr>
              <a:t>وجود </a:t>
            </a:r>
            <a:r>
              <a:rPr lang="ar-IQ" sz="2000" b="1" dirty="0" err="1">
                <a:solidFill>
                  <a:prstClr val="black"/>
                </a:solidFill>
              </a:rPr>
              <a:t>الكلوتاثايون</a:t>
            </a:r>
            <a:r>
              <a:rPr lang="ar-IQ" sz="2000" b="1" dirty="0">
                <a:solidFill>
                  <a:prstClr val="black"/>
                </a:solidFill>
              </a:rPr>
              <a:t> ضروري لعمل العديد من الانزيمات وكذلك لهرمون </a:t>
            </a:r>
            <a:r>
              <a:rPr lang="ar-IQ" sz="2000" b="1" dirty="0" smtClean="0">
                <a:solidFill>
                  <a:prstClr val="black"/>
                </a:solidFill>
              </a:rPr>
              <a:t>الانسولين</a:t>
            </a:r>
          </a:p>
          <a:p>
            <a:pPr lvl="0" algn="just" rtl="1"/>
            <a:r>
              <a:rPr lang="ar-IQ" sz="2000" b="1" dirty="0" smtClean="0">
                <a:solidFill>
                  <a:prstClr val="black"/>
                </a:solidFill>
              </a:rPr>
              <a:t> </a:t>
            </a:r>
            <a:r>
              <a:rPr lang="ar-IQ" sz="2000" b="1" dirty="0">
                <a:solidFill>
                  <a:prstClr val="black"/>
                </a:solidFill>
              </a:rPr>
              <a:t>يعمل كمادة مضادة يعمل كمضاد اكسدة .. حيث يحافظ على مجموعات</a:t>
            </a:r>
            <a:r>
              <a:rPr lang="en-US" sz="2000" b="1" dirty="0">
                <a:solidFill>
                  <a:prstClr val="black"/>
                </a:solidFill>
              </a:rPr>
              <a:t>SH </a:t>
            </a:r>
            <a:r>
              <a:rPr lang="ar-IQ" sz="2000" b="1" dirty="0">
                <a:solidFill>
                  <a:prstClr val="black"/>
                </a:solidFill>
              </a:rPr>
              <a:t>الموجودة في الانزيمات والبروتينات الاخرى بشكلها للمختزل </a:t>
            </a:r>
            <a:r>
              <a:rPr lang="ar-IQ" sz="2000" b="1" dirty="0" err="1">
                <a:solidFill>
                  <a:prstClr val="black"/>
                </a:solidFill>
              </a:rPr>
              <a:t>والكلوتاثايون</a:t>
            </a:r>
            <a:r>
              <a:rPr lang="ar-IQ" sz="2000" b="1" dirty="0">
                <a:solidFill>
                  <a:prstClr val="black"/>
                </a:solidFill>
              </a:rPr>
              <a:t> يكون واهبا </a:t>
            </a:r>
            <a:r>
              <a:rPr lang="ar-IQ" sz="2000" b="1" dirty="0" err="1">
                <a:solidFill>
                  <a:prstClr val="black"/>
                </a:solidFill>
              </a:rPr>
              <a:t>للالكترون</a:t>
            </a:r>
            <a:r>
              <a:rPr lang="ar-IQ" sz="2000" b="1" dirty="0">
                <a:solidFill>
                  <a:prstClr val="black"/>
                </a:solidFill>
              </a:rPr>
              <a:t> </a:t>
            </a:r>
            <a:r>
              <a:rPr lang="en-US" sz="2000" b="1" dirty="0">
                <a:solidFill>
                  <a:prstClr val="black"/>
                </a:solidFill>
              </a:rPr>
              <a:t>.</a:t>
            </a:r>
            <a:endParaRPr lang="ar-IQ" sz="2000" b="1" dirty="0">
              <a:solidFill>
                <a:prstClr val="black"/>
              </a:solidFill>
            </a:endParaRPr>
          </a:p>
          <a:p>
            <a:pPr lvl="0" algn="just" rtl="1"/>
            <a:r>
              <a:rPr lang="ar-IQ" sz="2000" b="1" dirty="0">
                <a:solidFill>
                  <a:prstClr val="black"/>
                </a:solidFill>
              </a:rPr>
              <a:t>يعمل </a:t>
            </a:r>
            <a:r>
              <a:rPr lang="ar-IQ" sz="2000" b="1" dirty="0" err="1">
                <a:solidFill>
                  <a:prstClr val="black"/>
                </a:solidFill>
              </a:rPr>
              <a:t>الكلوتاثايون</a:t>
            </a:r>
            <a:r>
              <a:rPr lang="ar-IQ" sz="2000" b="1" dirty="0">
                <a:solidFill>
                  <a:prstClr val="black"/>
                </a:solidFill>
              </a:rPr>
              <a:t> مع انزيم </a:t>
            </a:r>
            <a:r>
              <a:rPr lang="ar-IQ" sz="2000" b="1" dirty="0" err="1">
                <a:solidFill>
                  <a:prstClr val="black"/>
                </a:solidFill>
              </a:rPr>
              <a:t>كلوتاثايون</a:t>
            </a:r>
            <a:r>
              <a:rPr lang="ar-IQ" sz="2000" b="1" dirty="0">
                <a:solidFill>
                  <a:prstClr val="black"/>
                </a:solidFill>
              </a:rPr>
              <a:t> </a:t>
            </a:r>
            <a:r>
              <a:rPr lang="ar-IQ" sz="2000" b="1" dirty="0" err="1">
                <a:solidFill>
                  <a:prstClr val="black"/>
                </a:solidFill>
              </a:rPr>
              <a:t>بيروكسيديز</a:t>
            </a:r>
            <a:r>
              <a:rPr lang="ar-IQ" sz="2000" b="1" dirty="0">
                <a:solidFill>
                  <a:prstClr val="black"/>
                </a:solidFill>
              </a:rPr>
              <a:t> </a:t>
            </a:r>
            <a:r>
              <a:rPr lang="en-US" sz="2000" b="1" dirty="0" err="1">
                <a:solidFill>
                  <a:prstClr val="black"/>
                </a:solidFill>
              </a:rPr>
              <a:t>glutathion</a:t>
            </a:r>
            <a:r>
              <a:rPr lang="en-US" sz="2000" b="1" dirty="0">
                <a:solidFill>
                  <a:prstClr val="black"/>
                </a:solidFill>
              </a:rPr>
              <a:t> peroxidase GP </a:t>
            </a:r>
            <a:r>
              <a:rPr lang="ar-IQ" sz="2000" b="1" dirty="0">
                <a:solidFill>
                  <a:prstClr val="black"/>
                </a:solidFill>
              </a:rPr>
              <a:t>على </a:t>
            </a:r>
            <a:r>
              <a:rPr lang="ar-IQ" sz="2000" b="1" dirty="0" smtClean="0">
                <a:solidFill>
                  <a:prstClr val="black"/>
                </a:solidFill>
              </a:rPr>
              <a:t>ازالة </a:t>
            </a:r>
            <a:r>
              <a:rPr lang="ar-IQ" sz="2000" b="1" dirty="0" err="1" smtClean="0">
                <a:solidFill>
                  <a:prstClr val="black"/>
                </a:solidFill>
              </a:rPr>
              <a:t>البيروكسيدات</a:t>
            </a:r>
            <a:r>
              <a:rPr lang="ar-IQ" sz="2000" b="1" dirty="0" smtClean="0">
                <a:solidFill>
                  <a:prstClr val="black"/>
                </a:solidFill>
              </a:rPr>
              <a:t> </a:t>
            </a:r>
            <a:r>
              <a:rPr lang="ar-IQ" sz="2000" b="1" dirty="0">
                <a:solidFill>
                  <a:prstClr val="black"/>
                </a:solidFill>
              </a:rPr>
              <a:t>العضوية و</a:t>
            </a:r>
            <a:r>
              <a:rPr lang="en-US" sz="2000" b="1" dirty="0">
                <a:solidFill>
                  <a:prstClr val="black"/>
                </a:solidFill>
              </a:rPr>
              <a:t>H2O2 </a:t>
            </a:r>
            <a:r>
              <a:rPr lang="ar-IQ" sz="2000" b="1" dirty="0">
                <a:solidFill>
                  <a:prstClr val="black"/>
                </a:solidFill>
              </a:rPr>
              <a:t>السامة حيث يتفاعل </a:t>
            </a:r>
            <a:r>
              <a:rPr lang="ar-IQ" sz="2000" b="1" dirty="0" err="1">
                <a:solidFill>
                  <a:prstClr val="black"/>
                </a:solidFill>
              </a:rPr>
              <a:t>الكلوتاثايون</a:t>
            </a:r>
            <a:r>
              <a:rPr lang="ar-IQ" sz="2000" b="1" dirty="0">
                <a:solidFill>
                  <a:prstClr val="black"/>
                </a:solidFill>
              </a:rPr>
              <a:t> </a:t>
            </a:r>
            <a:r>
              <a:rPr lang="en-US" sz="2000" b="1" dirty="0">
                <a:solidFill>
                  <a:prstClr val="black"/>
                </a:solidFill>
              </a:rPr>
              <a:t>GSH </a:t>
            </a:r>
            <a:r>
              <a:rPr lang="ar-IQ" sz="2000" b="1" dirty="0">
                <a:solidFill>
                  <a:prstClr val="black"/>
                </a:solidFill>
              </a:rPr>
              <a:t>مع كل من هذه المركبات لينتج </a:t>
            </a:r>
            <a:r>
              <a:rPr lang="ar-IQ" sz="2000" b="1" dirty="0" err="1">
                <a:solidFill>
                  <a:prstClr val="black"/>
                </a:solidFill>
              </a:rPr>
              <a:t>كلوتاثايون</a:t>
            </a:r>
            <a:r>
              <a:rPr lang="ar-IQ" sz="2000" b="1" dirty="0">
                <a:solidFill>
                  <a:prstClr val="black"/>
                </a:solidFill>
              </a:rPr>
              <a:t> مؤكسد </a:t>
            </a:r>
            <a:r>
              <a:rPr lang="en-US" sz="2000" b="1" dirty="0">
                <a:solidFill>
                  <a:prstClr val="black"/>
                </a:solidFill>
              </a:rPr>
              <a:t>GSSG </a:t>
            </a:r>
            <a:r>
              <a:rPr lang="ar-IQ" sz="2000" b="1" dirty="0">
                <a:solidFill>
                  <a:prstClr val="black"/>
                </a:solidFill>
              </a:rPr>
              <a:t>وماء كما </a:t>
            </a:r>
            <a:r>
              <a:rPr lang="ar-IQ" sz="2000" b="1" dirty="0" smtClean="0">
                <a:solidFill>
                  <a:prstClr val="black"/>
                </a:solidFill>
              </a:rPr>
              <a:t>يلي:-</a:t>
            </a:r>
          </a:p>
          <a:p>
            <a:pPr lvl="0" algn="just" rtl="1"/>
            <a:endParaRPr lang="en-US" b="1" dirty="0">
              <a:solidFill>
                <a:prstClr val="black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7413" y="2332623"/>
            <a:ext cx="6641182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مستطيل 2"/>
          <p:cNvSpPr/>
          <p:nvPr/>
        </p:nvSpPr>
        <p:spPr>
          <a:xfrm>
            <a:off x="539552" y="3573016"/>
            <a:ext cx="84249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en-US" dirty="0" smtClean="0"/>
              <a:t>-2</a:t>
            </a:r>
            <a:r>
              <a:rPr lang="ar-IQ" sz="2400" b="1" dirty="0" smtClean="0">
                <a:solidFill>
                  <a:schemeClr val="tx2">
                    <a:lumMod val="75000"/>
                  </a:schemeClr>
                </a:solidFill>
              </a:rPr>
              <a:t>هرمون </a:t>
            </a:r>
            <a:r>
              <a:rPr lang="ar-IQ" sz="2400" b="1" dirty="0" err="1" smtClean="0">
                <a:solidFill>
                  <a:schemeClr val="tx2">
                    <a:lumMod val="75000"/>
                  </a:schemeClr>
                </a:solidFill>
              </a:rPr>
              <a:t>الاوكسيتوسين</a:t>
            </a:r>
            <a:r>
              <a:rPr lang="ar-IQ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ar-IQ" sz="2000" b="1" dirty="0" err="1" smtClean="0"/>
              <a:t>هوعباره</a:t>
            </a:r>
            <a:r>
              <a:rPr lang="ar-IQ" sz="2000" b="1" dirty="0" smtClean="0"/>
              <a:t> عن </a:t>
            </a:r>
            <a:r>
              <a:rPr lang="ar-IQ" sz="2000" b="1" dirty="0" err="1" smtClean="0"/>
              <a:t>ببتيد</a:t>
            </a:r>
            <a:r>
              <a:rPr lang="ar-IQ" sz="2000" b="1" dirty="0" smtClean="0"/>
              <a:t> حلقي يفرز من الفص الخلفي للغدة النخامية </a:t>
            </a:r>
            <a:r>
              <a:rPr lang="ar-IQ" sz="2000" b="1" dirty="0" smtClean="0"/>
              <a:t>ويحتوي </a:t>
            </a:r>
            <a:r>
              <a:rPr lang="ar-IQ" sz="2000" b="1" dirty="0" smtClean="0"/>
              <a:t>على تسع احماض امنية هي (</a:t>
            </a:r>
            <a:r>
              <a:rPr lang="ar-IQ" sz="2000" b="1" dirty="0" err="1" smtClean="0"/>
              <a:t>سايستيين</a:t>
            </a:r>
            <a:r>
              <a:rPr lang="ar-IQ" sz="2000" b="1" dirty="0" smtClean="0"/>
              <a:t> </a:t>
            </a:r>
            <a:r>
              <a:rPr lang="ar-IQ" sz="2000" b="1" dirty="0" smtClean="0"/>
              <a:t>, </a:t>
            </a:r>
            <a:r>
              <a:rPr lang="ar-IQ" sz="2000" b="1" dirty="0" err="1" smtClean="0"/>
              <a:t>تايروسين</a:t>
            </a:r>
            <a:r>
              <a:rPr lang="ar-IQ" sz="2000" b="1" dirty="0" smtClean="0"/>
              <a:t> ،</a:t>
            </a:r>
            <a:r>
              <a:rPr lang="ar-IQ" sz="2000" b="1" dirty="0" err="1" smtClean="0"/>
              <a:t>ايزوليوسين</a:t>
            </a:r>
            <a:r>
              <a:rPr lang="ar-IQ" sz="2000" b="1" dirty="0" smtClean="0"/>
              <a:t> , حامض </a:t>
            </a:r>
            <a:r>
              <a:rPr lang="ar-IQ" sz="2000" b="1" dirty="0" err="1" smtClean="0"/>
              <a:t>الكلوتاميك</a:t>
            </a:r>
            <a:r>
              <a:rPr lang="ar-IQ" sz="2000" b="1" dirty="0" smtClean="0"/>
              <a:t> ,</a:t>
            </a:r>
            <a:r>
              <a:rPr lang="ar-IQ" sz="2000" b="1" dirty="0" err="1" smtClean="0"/>
              <a:t>اسبارجين</a:t>
            </a:r>
            <a:r>
              <a:rPr lang="ar-IQ" sz="2000" b="1" dirty="0" smtClean="0"/>
              <a:t> , </a:t>
            </a:r>
            <a:r>
              <a:rPr lang="ar-IQ" sz="2000" b="1" dirty="0" err="1" smtClean="0"/>
              <a:t>سايستين</a:t>
            </a:r>
            <a:r>
              <a:rPr lang="ar-IQ" sz="2000" b="1" dirty="0" smtClean="0"/>
              <a:t> , برولين ،ليوسين </a:t>
            </a:r>
            <a:r>
              <a:rPr lang="ar-IQ" sz="2000" b="1" dirty="0" err="1" smtClean="0"/>
              <a:t>وكلايسين</a:t>
            </a:r>
            <a:r>
              <a:rPr lang="ar-IQ" sz="2000" b="1" dirty="0" smtClean="0"/>
              <a:t> ) يعمل </a:t>
            </a:r>
            <a:r>
              <a:rPr lang="ar-IQ" sz="2000" b="1" dirty="0" err="1" smtClean="0"/>
              <a:t>الاوكسيتوسين</a:t>
            </a:r>
            <a:r>
              <a:rPr lang="ar-IQ" sz="2000" b="1" dirty="0" smtClean="0"/>
              <a:t> على تقلص العضلات الملساء  .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7412" y="4725143"/>
            <a:ext cx="6128395" cy="1867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2704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188640"/>
            <a:ext cx="88569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1"/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-3</a:t>
            </a:r>
            <a:r>
              <a:rPr lang="ar-IQ" sz="2400" b="1" dirty="0" smtClean="0">
                <a:solidFill>
                  <a:schemeClr val="tx2">
                    <a:lumMod val="75000"/>
                  </a:schemeClr>
                </a:solidFill>
              </a:rPr>
              <a:t>هرمون </a:t>
            </a:r>
            <a:r>
              <a:rPr lang="ar-IQ" sz="2400" b="1" dirty="0" err="1" smtClean="0">
                <a:solidFill>
                  <a:schemeClr val="tx2">
                    <a:lumMod val="75000"/>
                  </a:schemeClr>
                </a:solidFill>
              </a:rPr>
              <a:t>الفاسوبرسين</a:t>
            </a:r>
            <a:r>
              <a:rPr lang="ar-IQ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ar-IQ" sz="2000" b="1" dirty="0" err="1">
                <a:solidFill>
                  <a:prstClr val="black"/>
                </a:solidFill>
              </a:rPr>
              <a:t>هوعباره</a:t>
            </a:r>
            <a:r>
              <a:rPr lang="ar-IQ" sz="2000" b="1" dirty="0">
                <a:solidFill>
                  <a:prstClr val="black"/>
                </a:solidFill>
              </a:rPr>
              <a:t> عن </a:t>
            </a:r>
            <a:r>
              <a:rPr lang="ar-IQ" sz="2000" b="1" dirty="0" err="1">
                <a:solidFill>
                  <a:prstClr val="black"/>
                </a:solidFill>
              </a:rPr>
              <a:t>ببتيد</a:t>
            </a:r>
            <a:r>
              <a:rPr lang="ar-IQ" sz="2000" b="1" dirty="0">
                <a:solidFill>
                  <a:prstClr val="black"/>
                </a:solidFill>
              </a:rPr>
              <a:t> حلقي يفرز من الفص الخلفي للغدة النخامية </a:t>
            </a:r>
            <a:r>
              <a:rPr lang="ar-IQ" sz="2000" b="1" dirty="0" smtClean="0">
                <a:solidFill>
                  <a:prstClr val="black"/>
                </a:solidFill>
              </a:rPr>
              <a:t>ويحتوي </a:t>
            </a:r>
            <a:r>
              <a:rPr lang="ar-IQ" sz="2000" b="1" dirty="0">
                <a:solidFill>
                  <a:prstClr val="black"/>
                </a:solidFill>
              </a:rPr>
              <a:t>على تسع احماض امنية هي (</a:t>
            </a:r>
            <a:r>
              <a:rPr lang="ar-IQ" sz="2000" b="1" dirty="0" err="1" smtClean="0">
                <a:solidFill>
                  <a:prstClr val="black"/>
                </a:solidFill>
              </a:rPr>
              <a:t>سايستيين</a:t>
            </a:r>
            <a:r>
              <a:rPr lang="ar-IQ" sz="2000" b="1" dirty="0" smtClean="0">
                <a:solidFill>
                  <a:prstClr val="black"/>
                </a:solidFill>
              </a:rPr>
              <a:t> </a:t>
            </a:r>
            <a:r>
              <a:rPr lang="ar-IQ" sz="2000" b="1" dirty="0">
                <a:solidFill>
                  <a:prstClr val="black"/>
                </a:solidFill>
              </a:rPr>
              <a:t>, </a:t>
            </a:r>
            <a:r>
              <a:rPr lang="ar-IQ" sz="2000" b="1" dirty="0" err="1">
                <a:solidFill>
                  <a:prstClr val="black"/>
                </a:solidFill>
              </a:rPr>
              <a:t>تايروسين</a:t>
            </a:r>
            <a:r>
              <a:rPr lang="ar-IQ" sz="2000" b="1" dirty="0">
                <a:solidFill>
                  <a:prstClr val="black"/>
                </a:solidFill>
              </a:rPr>
              <a:t> </a:t>
            </a:r>
            <a:r>
              <a:rPr lang="ar-IQ" sz="2000" b="1" dirty="0" smtClean="0">
                <a:solidFill>
                  <a:prstClr val="black"/>
                </a:solidFill>
              </a:rPr>
              <a:t>،</a:t>
            </a:r>
            <a:r>
              <a:rPr lang="ar-IQ" sz="2000" b="1" dirty="0" err="1" smtClean="0">
                <a:solidFill>
                  <a:prstClr val="black"/>
                </a:solidFill>
              </a:rPr>
              <a:t>فينايل</a:t>
            </a:r>
            <a:r>
              <a:rPr lang="ar-IQ" sz="2000" b="1" dirty="0" smtClean="0">
                <a:solidFill>
                  <a:prstClr val="black"/>
                </a:solidFill>
              </a:rPr>
              <a:t> الانين , </a:t>
            </a:r>
            <a:r>
              <a:rPr lang="ar-IQ" sz="2000" b="1" dirty="0" err="1" smtClean="0">
                <a:solidFill>
                  <a:prstClr val="black"/>
                </a:solidFill>
              </a:rPr>
              <a:t>الكلوتامين</a:t>
            </a:r>
            <a:r>
              <a:rPr lang="ar-IQ" sz="2000" b="1" dirty="0" smtClean="0">
                <a:solidFill>
                  <a:prstClr val="black"/>
                </a:solidFill>
              </a:rPr>
              <a:t> </a:t>
            </a:r>
            <a:r>
              <a:rPr lang="ar-IQ" sz="2000" b="1" dirty="0">
                <a:solidFill>
                  <a:prstClr val="black"/>
                </a:solidFill>
              </a:rPr>
              <a:t>,</a:t>
            </a:r>
            <a:r>
              <a:rPr lang="ar-IQ" sz="2000" b="1" dirty="0" err="1">
                <a:solidFill>
                  <a:prstClr val="black"/>
                </a:solidFill>
              </a:rPr>
              <a:t>اسبارجين</a:t>
            </a:r>
            <a:r>
              <a:rPr lang="ar-IQ" sz="2000" b="1" dirty="0">
                <a:solidFill>
                  <a:prstClr val="black"/>
                </a:solidFill>
              </a:rPr>
              <a:t> , </a:t>
            </a:r>
            <a:r>
              <a:rPr lang="ar-IQ" sz="2000" b="1" dirty="0" err="1" smtClean="0">
                <a:solidFill>
                  <a:prstClr val="black"/>
                </a:solidFill>
              </a:rPr>
              <a:t>سايستيين</a:t>
            </a:r>
            <a:r>
              <a:rPr lang="ar-IQ" sz="2000" b="1" dirty="0" smtClean="0">
                <a:solidFill>
                  <a:prstClr val="black"/>
                </a:solidFill>
              </a:rPr>
              <a:t> </a:t>
            </a:r>
            <a:r>
              <a:rPr lang="ar-IQ" sz="2000" b="1" dirty="0">
                <a:solidFill>
                  <a:prstClr val="black"/>
                </a:solidFill>
              </a:rPr>
              <a:t>, برولين </a:t>
            </a:r>
            <a:r>
              <a:rPr lang="ar-IQ" sz="2000" b="1" dirty="0" smtClean="0">
                <a:solidFill>
                  <a:prstClr val="black"/>
                </a:solidFill>
              </a:rPr>
              <a:t>،</a:t>
            </a:r>
            <a:r>
              <a:rPr lang="ar-IQ" sz="2000" b="1" dirty="0" err="1" smtClean="0">
                <a:solidFill>
                  <a:prstClr val="black"/>
                </a:solidFill>
              </a:rPr>
              <a:t>ارجنين</a:t>
            </a:r>
            <a:r>
              <a:rPr lang="ar-IQ" sz="2000" b="1" dirty="0" smtClean="0">
                <a:solidFill>
                  <a:prstClr val="black"/>
                </a:solidFill>
              </a:rPr>
              <a:t> ،</a:t>
            </a:r>
            <a:r>
              <a:rPr lang="ar-IQ" sz="2000" b="1" dirty="0" err="1" smtClean="0">
                <a:solidFill>
                  <a:prstClr val="black"/>
                </a:solidFill>
              </a:rPr>
              <a:t>وكلايسين</a:t>
            </a:r>
            <a:r>
              <a:rPr lang="ar-IQ" sz="2000" b="1" dirty="0" smtClean="0">
                <a:solidFill>
                  <a:prstClr val="black"/>
                </a:solidFill>
              </a:rPr>
              <a:t> </a:t>
            </a:r>
            <a:r>
              <a:rPr lang="ar-IQ" sz="2000" b="1" dirty="0">
                <a:solidFill>
                  <a:prstClr val="black"/>
                </a:solidFill>
              </a:rPr>
              <a:t>) يعمل </a:t>
            </a:r>
            <a:r>
              <a:rPr lang="ar-IQ" sz="2000" b="1" dirty="0" err="1" smtClean="0">
                <a:solidFill>
                  <a:prstClr val="black"/>
                </a:solidFill>
              </a:rPr>
              <a:t>الفاسوبرسين</a:t>
            </a:r>
            <a:r>
              <a:rPr lang="ar-IQ" sz="2000" b="1" dirty="0" smtClean="0">
                <a:solidFill>
                  <a:prstClr val="black"/>
                </a:solidFill>
              </a:rPr>
              <a:t> على </a:t>
            </a:r>
            <a:r>
              <a:rPr lang="ar-IQ" sz="2000" b="1" dirty="0">
                <a:solidFill>
                  <a:prstClr val="black"/>
                </a:solidFill>
              </a:rPr>
              <a:t>تقلص </a:t>
            </a:r>
            <a:r>
              <a:rPr lang="ar-IQ" sz="2000" b="1" dirty="0" smtClean="0">
                <a:solidFill>
                  <a:prstClr val="black"/>
                </a:solidFill>
              </a:rPr>
              <a:t>الاوعية 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247123"/>
            <a:ext cx="6588224" cy="182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مستطيل 2"/>
          <p:cNvSpPr/>
          <p:nvPr/>
        </p:nvSpPr>
        <p:spPr>
          <a:xfrm>
            <a:off x="566428" y="3573016"/>
            <a:ext cx="82905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IQ" sz="2400" b="1" dirty="0" err="1" smtClean="0">
                <a:solidFill>
                  <a:schemeClr val="tx2">
                    <a:lumMod val="75000"/>
                  </a:schemeClr>
                </a:solidFill>
              </a:rPr>
              <a:t>كراميسيدين</a:t>
            </a:r>
            <a:r>
              <a:rPr lang="ar-IQ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-3</a:t>
            </a:r>
            <a:endParaRPr lang="ar-IQ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ar-IQ" sz="2000" b="1" dirty="0" smtClean="0"/>
              <a:t>هو </a:t>
            </a:r>
            <a:r>
              <a:rPr lang="ar-IQ" sz="2000" b="1" dirty="0" err="1" smtClean="0"/>
              <a:t>ببتيد</a:t>
            </a:r>
            <a:r>
              <a:rPr lang="ar-IQ" sz="2000" b="1" dirty="0" smtClean="0"/>
              <a:t> يتكون من عشرة احماض امنية(</a:t>
            </a:r>
            <a:r>
              <a:rPr lang="ar-IQ" sz="2000" b="1" dirty="0" err="1" smtClean="0"/>
              <a:t>فينايل</a:t>
            </a:r>
            <a:r>
              <a:rPr lang="ar-IQ" sz="2000" b="1" dirty="0" smtClean="0"/>
              <a:t> الانين ، ليوسين ،</a:t>
            </a:r>
            <a:r>
              <a:rPr lang="ar-IQ" sz="2000" b="1" dirty="0" err="1" smtClean="0"/>
              <a:t>اورثنين</a:t>
            </a:r>
            <a:r>
              <a:rPr lang="ar-IQ" sz="2000" b="1" dirty="0" smtClean="0"/>
              <a:t> , فالين , برولين ،</a:t>
            </a:r>
            <a:r>
              <a:rPr lang="ar-IQ" sz="2000" b="1" dirty="0" err="1" smtClean="0"/>
              <a:t>فينيايل</a:t>
            </a:r>
            <a:r>
              <a:rPr lang="ar-IQ" sz="2000" b="1" dirty="0" smtClean="0"/>
              <a:t> الانين ، ليوسين ، برولين ، </a:t>
            </a:r>
            <a:r>
              <a:rPr lang="ar-IQ" sz="2000" b="1" dirty="0" err="1" smtClean="0"/>
              <a:t>اورثنين</a:t>
            </a:r>
            <a:r>
              <a:rPr lang="ar-IQ" sz="2000" b="1" dirty="0" smtClean="0"/>
              <a:t> ،فالين ،برولين ) يعمل </a:t>
            </a:r>
            <a:r>
              <a:rPr lang="ar-IQ" sz="2000" b="1" dirty="0" err="1" smtClean="0"/>
              <a:t>الكراميسيدين</a:t>
            </a:r>
            <a:r>
              <a:rPr lang="ar-IQ" sz="2000" b="1" dirty="0" smtClean="0"/>
              <a:t> كمضاد حيوي . </a:t>
            </a:r>
            <a:endParaRPr lang="en-US" sz="2000" b="1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369" y="4869160"/>
            <a:ext cx="6953250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413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9512" y="260648"/>
            <a:ext cx="87849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IQ" sz="2400" b="1" dirty="0" smtClean="0">
                <a:solidFill>
                  <a:schemeClr val="tx2">
                    <a:lumMod val="75000"/>
                  </a:schemeClr>
                </a:solidFill>
              </a:rPr>
              <a:t>الكشف النوعي </a:t>
            </a:r>
            <a:r>
              <a:rPr lang="ar-IQ" sz="2400" b="1" dirty="0" err="1" smtClean="0">
                <a:solidFill>
                  <a:schemeClr val="tx2">
                    <a:lumMod val="75000"/>
                  </a:schemeClr>
                </a:solidFill>
              </a:rPr>
              <a:t>للبتيدات</a:t>
            </a:r>
            <a:r>
              <a:rPr lang="ar-IQ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n-US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 rtl="1"/>
            <a:endParaRPr lang="ar-IQ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 rtl="1"/>
            <a:r>
              <a:rPr lang="ar-IQ" sz="2000" b="1" dirty="0" smtClean="0">
                <a:cs typeface="+mj-cs"/>
              </a:rPr>
              <a:t>ان الكشف النوعي </a:t>
            </a:r>
            <a:r>
              <a:rPr lang="ar-IQ" sz="2000" b="1" dirty="0" err="1" smtClean="0">
                <a:cs typeface="+mj-cs"/>
              </a:rPr>
              <a:t>للبتيدات</a:t>
            </a:r>
            <a:r>
              <a:rPr lang="ar-IQ" sz="2000" b="1" dirty="0" smtClean="0">
                <a:cs typeface="+mj-cs"/>
              </a:rPr>
              <a:t> هو كشف </a:t>
            </a:r>
            <a:r>
              <a:rPr lang="ar-IQ" sz="2000" b="1" dirty="0" err="1" smtClean="0">
                <a:cs typeface="+mj-cs"/>
              </a:rPr>
              <a:t>بايوريت</a:t>
            </a:r>
            <a:r>
              <a:rPr lang="ar-IQ" sz="2000" b="1" dirty="0" smtClean="0">
                <a:cs typeface="+mj-cs"/>
              </a:rPr>
              <a:t> ( كبريتات النحاس وهيدروكسيد الصوديوم )عن تفاعله مع </a:t>
            </a:r>
            <a:r>
              <a:rPr lang="ar-IQ" sz="2000" b="1" dirty="0" err="1" smtClean="0">
                <a:cs typeface="+mj-cs"/>
              </a:rPr>
              <a:t>البيتيد</a:t>
            </a:r>
            <a:r>
              <a:rPr lang="ar-IQ" sz="2000" b="1" dirty="0" smtClean="0">
                <a:cs typeface="+mj-cs"/>
              </a:rPr>
              <a:t> يتكون معقد بنفسجي يسمى معقد </a:t>
            </a:r>
            <a:r>
              <a:rPr lang="ar-IQ" sz="2000" b="1" dirty="0" err="1" smtClean="0">
                <a:cs typeface="+mj-cs"/>
              </a:rPr>
              <a:t>النحاسيك</a:t>
            </a:r>
            <a:r>
              <a:rPr lang="ar-IQ" sz="2000" b="1" dirty="0" smtClean="0">
                <a:cs typeface="+mj-cs"/>
              </a:rPr>
              <a:t> التناسقي ويمكن تقدير </a:t>
            </a:r>
            <a:r>
              <a:rPr lang="ar-IQ" sz="2000" b="1" dirty="0" err="1" smtClean="0">
                <a:cs typeface="+mj-cs"/>
              </a:rPr>
              <a:t>الببتيد</a:t>
            </a:r>
            <a:r>
              <a:rPr lang="ar-IQ" sz="2000" b="1" dirty="0" smtClean="0">
                <a:cs typeface="+mj-cs"/>
              </a:rPr>
              <a:t> كميا من خلال قياس امتصاصية المعقد الناتج عند  طول موجي </a:t>
            </a:r>
            <a:r>
              <a:rPr lang="en-US" sz="2000" b="1" dirty="0" smtClean="0">
                <a:cs typeface="+mj-cs"/>
              </a:rPr>
              <a:t>750nm</a:t>
            </a:r>
            <a:r>
              <a:rPr lang="ar-IQ" sz="2000" b="1" dirty="0" smtClean="0">
                <a:cs typeface="+mj-cs"/>
              </a:rPr>
              <a:t>.</a:t>
            </a:r>
            <a:endParaRPr lang="en-US" sz="2000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93315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96102" y="116632"/>
            <a:ext cx="8840394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IQ" sz="2400" b="1" dirty="0" smtClean="0">
                <a:solidFill>
                  <a:schemeClr val="tx2">
                    <a:lumMod val="75000"/>
                  </a:schemeClr>
                </a:solidFill>
              </a:rPr>
              <a:t>تحلل </a:t>
            </a:r>
            <a:r>
              <a:rPr lang="ar-IQ" sz="2400" b="1" dirty="0" err="1" smtClean="0">
                <a:solidFill>
                  <a:schemeClr val="tx2">
                    <a:lumMod val="75000"/>
                  </a:schemeClr>
                </a:solidFill>
              </a:rPr>
              <a:t>الببتيدات</a:t>
            </a:r>
            <a:r>
              <a:rPr lang="ar-IQ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peptide analysis </a:t>
            </a:r>
          </a:p>
          <a:p>
            <a:pPr algn="r" rtl="1"/>
            <a:endParaRPr lang="en-US" dirty="0" smtClean="0"/>
          </a:p>
          <a:p>
            <a:pPr algn="just" rtl="1"/>
            <a:r>
              <a:rPr lang="en-US" dirty="0" smtClean="0"/>
              <a:t>1-</a:t>
            </a:r>
            <a:r>
              <a:rPr lang="ar-IQ" sz="2000" b="1" dirty="0" smtClean="0"/>
              <a:t>ا</a:t>
            </a:r>
            <a:r>
              <a:rPr lang="ar-IQ" sz="2000" b="1" dirty="0" smtClean="0">
                <a:solidFill>
                  <a:schemeClr val="tx2">
                    <a:lumMod val="75000"/>
                  </a:schemeClr>
                </a:solidFill>
              </a:rPr>
              <a:t>لتحلل الحامضي 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 acid hydrolysis</a:t>
            </a:r>
          </a:p>
          <a:p>
            <a:pPr algn="just" rtl="1"/>
            <a:r>
              <a:rPr lang="ar-IQ" sz="2000" b="1" dirty="0" smtClean="0"/>
              <a:t>تتحلل معظم </a:t>
            </a:r>
            <a:r>
              <a:rPr lang="ar-IQ" sz="2000" b="1" dirty="0" err="1" smtClean="0"/>
              <a:t>الببتيدات</a:t>
            </a:r>
            <a:r>
              <a:rPr lang="ar-IQ" sz="2000" b="1" dirty="0" smtClean="0"/>
              <a:t> كليا  الى احماض  امينية وذلك بتسخين </a:t>
            </a:r>
            <a:r>
              <a:rPr lang="ar-IQ" sz="2000" b="1" dirty="0" err="1" smtClean="0"/>
              <a:t>الببتيد</a:t>
            </a:r>
            <a:r>
              <a:rPr lang="ar-IQ" sz="2000" b="1" dirty="0" smtClean="0"/>
              <a:t> مع </a:t>
            </a:r>
            <a:r>
              <a:rPr lang="en-US" sz="2000" b="1" dirty="0" err="1" smtClean="0"/>
              <a:t>HCl</a:t>
            </a:r>
            <a:r>
              <a:rPr lang="en-US" sz="2000" b="1" dirty="0" smtClean="0"/>
              <a:t> </a:t>
            </a:r>
            <a:r>
              <a:rPr lang="ar-IQ" sz="2000" b="1" dirty="0" smtClean="0"/>
              <a:t>  </a:t>
            </a:r>
            <a:r>
              <a:rPr lang="en-US" sz="2000" b="1" dirty="0" smtClean="0"/>
              <a:t>6N</a:t>
            </a:r>
            <a:r>
              <a:rPr lang="ar-IQ" sz="2000" b="1" dirty="0" smtClean="0"/>
              <a:t>عند  </a:t>
            </a:r>
            <a:r>
              <a:rPr lang="en-US" sz="2000" b="1" dirty="0" smtClean="0"/>
              <a:t>110 C  </a:t>
            </a:r>
            <a:r>
              <a:rPr lang="ar-IQ" sz="2000" b="1" dirty="0" smtClean="0"/>
              <a:t>لمدة تتراوح ما بين </a:t>
            </a:r>
            <a:r>
              <a:rPr lang="en-US" sz="2000" b="1" dirty="0" smtClean="0"/>
              <a:t>20-70</a:t>
            </a:r>
            <a:r>
              <a:rPr lang="ar-IQ" sz="2000" b="1" dirty="0" smtClean="0"/>
              <a:t>ساعة في معزل عن الهواء لمنع حدوث اي تأكسد جانبي . في طريقه التحلل هذه تتحلل جميع وحدات </a:t>
            </a:r>
            <a:r>
              <a:rPr lang="ar-IQ" sz="2000" b="1" dirty="0" err="1" smtClean="0"/>
              <a:t>الاسبارجين</a:t>
            </a:r>
            <a:r>
              <a:rPr lang="ar-IQ" sz="2000" b="1" dirty="0" smtClean="0"/>
              <a:t> </a:t>
            </a:r>
            <a:r>
              <a:rPr lang="ar-IQ" sz="2000" b="1" dirty="0" err="1" smtClean="0"/>
              <a:t>والكلوتامين</a:t>
            </a:r>
            <a:r>
              <a:rPr lang="ar-IQ" sz="2000" b="1" dirty="0" smtClean="0"/>
              <a:t> </a:t>
            </a:r>
            <a:r>
              <a:rPr lang="ar-IQ" sz="2000" b="1" dirty="0" smtClean="0"/>
              <a:t>الى </a:t>
            </a:r>
            <a:r>
              <a:rPr lang="ar-IQ" sz="2000" b="1" dirty="0" smtClean="0"/>
              <a:t>حامض </a:t>
            </a:r>
            <a:r>
              <a:rPr lang="ar-IQ" sz="2000" b="1" dirty="0" err="1" smtClean="0"/>
              <a:t>الاسبارتيك</a:t>
            </a:r>
            <a:r>
              <a:rPr lang="ar-IQ" sz="2000" b="1" dirty="0" smtClean="0"/>
              <a:t> وحامض </a:t>
            </a:r>
            <a:r>
              <a:rPr lang="ar-IQ" sz="2000" b="1" dirty="0" err="1" smtClean="0"/>
              <a:t>الكلوتاميك</a:t>
            </a:r>
            <a:r>
              <a:rPr lang="ar-IQ" sz="2000" b="1" dirty="0" smtClean="0"/>
              <a:t> اضافة الى الامونيا يمكن حساب كمية </a:t>
            </a:r>
            <a:r>
              <a:rPr lang="ar-IQ" sz="2000" b="1" dirty="0" err="1" smtClean="0"/>
              <a:t>الكلوتامين</a:t>
            </a:r>
            <a:r>
              <a:rPr lang="ar-IQ" sz="2000" b="1" dirty="0" smtClean="0"/>
              <a:t> </a:t>
            </a:r>
            <a:r>
              <a:rPr lang="ar-IQ" sz="2000" b="1" dirty="0" err="1" smtClean="0"/>
              <a:t>والاسبارجين</a:t>
            </a:r>
            <a:r>
              <a:rPr lang="ar-IQ" sz="2000" b="1" dirty="0" smtClean="0"/>
              <a:t> من خلال حساب كمية الامونيا الناتجة من التحلل . كما يعمل التحلل الحامضي على وحدات </a:t>
            </a:r>
            <a:r>
              <a:rPr lang="ar-IQ" sz="2000" b="1" dirty="0" err="1" smtClean="0"/>
              <a:t>الترايبتوفان</a:t>
            </a:r>
            <a:r>
              <a:rPr lang="ar-IQ" sz="2000" b="1" dirty="0" smtClean="0"/>
              <a:t> </a:t>
            </a:r>
            <a:r>
              <a:rPr lang="ar-IQ" sz="2000" b="1" dirty="0" err="1" smtClean="0"/>
              <a:t>للبتيد</a:t>
            </a:r>
            <a:r>
              <a:rPr lang="ar-IQ" sz="2000" b="1" dirty="0" smtClean="0"/>
              <a:t> .وكذلك يفقد حامض </a:t>
            </a:r>
            <a:r>
              <a:rPr lang="ar-IQ" sz="2000" b="1" dirty="0" err="1" smtClean="0"/>
              <a:t>الكلوتاميك</a:t>
            </a:r>
            <a:r>
              <a:rPr lang="ar-IQ" sz="2000" b="1" dirty="0" smtClean="0"/>
              <a:t> جزيئة ماء ويتحول الى مركب حلقي يدعى حامض  </a:t>
            </a:r>
            <a:r>
              <a:rPr lang="en-US" sz="2000" b="1" dirty="0" smtClean="0"/>
              <a:t>-5</a:t>
            </a:r>
            <a:r>
              <a:rPr lang="ar-IQ" sz="2000" b="1" dirty="0" err="1" smtClean="0"/>
              <a:t>بايروليدون</a:t>
            </a:r>
            <a:r>
              <a:rPr lang="ar-IQ" sz="2000" b="1" dirty="0" smtClean="0"/>
              <a:t> </a:t>
            </a:r>
            <a:r>
              <a:rPr lang="ar-IQ" sz="2000" b="1" dirty="0" err="1" smtClean="0"/>
              <a:t>كاربوكسيليك</a:t>
            </a:r>
            <a:r>
              <a:rPr lang="ar-IQ" sz="2000" b="1" dirty="0" smtClean="0"/>
              <a:t>.</a:t>
            </a:r>
            <a:endParaRPr lang="en-US" sz="2000" b="1" dirty="0"/>
          </a:p>
        </p:txBody>
      </p:sp>
      <p:sp>
        <p:nvSpPr>
          <p:cNvPr id="3" name="مستطيل 2"/>
          <p:cNvSpPr/>
          <p:nvPr/>
        </p:nvSpPr>
        <p:spPr>
          <a:xfrm>
            <a:off x="340118" y="3356992"/>
            <a:ext cx="869637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en-US" dirty="0" smtClean="0"/>
              <a:t>-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ar-IQ" sz="2000" b="1" dirty="0" smtClean="0">
                <a:solidFill>
                  <a:schemeClr val="tx2">
                    <a:lumMod val="75000"/>
                  </a:schemeClr>
                </a:solidFill>
              </a:rPr>
              <a:t>التحلل القاعدي 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Basic hydrolysis </a:t>
            </a:r>
          </a:p>
          <a:p>
            <a:pPr algn="r" rtl="1"/>
            <a:r>
              <a:rPr lang="ar-IQ" sz="2000" b="1" dirty="0" smtClean="0"/>
              <a:t>تستخدم هذه الطريقة لتحديد </a:t>
            </a:r>
            <a:r>
              <a:rPr lang="ar-IQ" sz="2000" b="1" dirty="0" err="1" smtClean="0"/>
              <a:t>الترايبتوفان</a:t>
            </a:r>
            <a:r>
              <a:rPr lang="ar-IQ" sz="2000" b="1" dirty="0" smtClean="0"/>
              <a:t> الذي لا يتأثر بالتحلل القاعدي حيث عند تعامل عينه </a:t>
            </a:r>
            <a:r>
              <a:rPr lang="ar-IQ" sz="2000" b="1" dirty="0" err="1" smtClean="0"/>
              <a:t>ببتيدية</a:t>
            </a:r>
            <a:r>
              <a:rPr lang="ar-IQ" sz="2000" b="1" dirty="0" smtClean="0"/>
              <a:t> مع </a:t>
            </a:r>
            <a:r>
              <a:rPr lang="en-US" sz="2000" b="1" dirty="0" err="1" smtClean="0"/>
              <a:t>NaOH</a:t>
            </a:r>
            <a:r>
              <a:rPr lang="en-US" sz="2000" b="1" dirty="0" smtClean="0"/>
              <a:t> 2N </a:t>
            </a:r>
            <a:r>
              <a:rPr lang="ar-IQ" sz="2000" b="1" dirty="0" smtClean="0"/>
              <a:t>ان الكثير من الاحماض الامينية تتهدم الا ان </a:t>
            </a:r>
            <a:r>
              <a:rPr lang="ar-IQ" sz="2000" b="1" dirty="0" err="1" smtClean="0"/>
              <a:t>الترايبتوفان</a:t>
            </a:r>
            <a:r>
              <a:rPr lang="ar-IQ" sz="2000" b="1" dirty="0" smtClean="0"/>
              <a:t> لا يتأثر</a:t>
            </a:r>
            <a:r>
              <a:rPr lang="en-US" sz="2000" b="1" dirty="0"/>
              <a:t>.</a:t>
            </a:r>
          </a:p>
        </p:txBody>
      </p:sp>
      <p:sp>
        <p:nvSpPr>
          <p:cNvPr id="4" name="مستطيل 3"/>
          <p:cNvSpPr/>
          <p:nvPr/>
        </p:nvSpPr>
        <p:spPr>
          <a:xfrm>
            <a:off x="382279" y="4653136"/>
            <a:ext cx="862437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en-US" dirty="0" smtClean="0"/>
              <a:t>-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ar-IQ" sz="2000" b="1" dirty="0" smtClean="0">
                <a:solidFill>
                  <a:schemeClr val="tx2">
                    <a:lumMod val="75000"/>
                  </a:schemeClr>
                </a:solidFill>
              </a:rPr>
              <a:t>التحلل </a:t>
            </a:r>
            <a:r>
              <a:rPr lang="ar-IQ" sz="2000" b="1" dirty="0" err="1" smtClean="0">
                <a:solidFill>
                  <a:schemeClr val="tx2">
                    <a:lumMod val="75000"/>
                  </a:schemeClr>
                </a:solidFill>
              </a:rPr>
              <a:t>الانزيمي</a:t>
            </a:r>
            <a:r>
              <a:rPr lang="ar-IQ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Enzymatic hydrolysis  </a:t>
            </a: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 rtl="1"/>
            <a:r>
              <a:rPr lang="ar-IQ" sz="2000" b="1" dirty="0" smtClean="0"/>
              <a:t>توجد العديد من الانزيمات لها القابلية على كسر الاصرة </a:t>
            </a:r>
            <a:r>
              <a:rPr lang="ar-IQ" sz="2000" b="1" dirty="0" err="1" smtClean="0"/>
              <a:t>الببتيدية</a:t>
            </a:r>
            <a:r>
              <a:rPr lang="ar-IQ" sz="2000" b="1" dirty="0" smtClean="0"/>
              <a:t> ويطلق عليها </a:t>
            </a:r>
            <a:r>
              <a:rPr lang="ar-IQ" sz="2000" b="1" dirty="0" err="1" smtClean="0"/>
              <a:t>بالانزيمات</a:t>
            </a:r>
            <a:r>
              <a:rPr lang="ar-IQ" sz="2000" b="1" dirty="0" smtClean="0"/>
              <a:t> المحللة للبروتينات .مثل انزيم التربسين </a:t>
            </a:r>
            <a:r>
              <a:rPr lang="en-US" sz="2000" b="1" dirty="0" smtClean="0"/>
              <a:t>Trypsin </a:t>
            </a:r>
            <a:r>
              <a:rPr lang="ar-IQ" sz="2000" b="1" dirty="0" smtClean="0"/>
              <a:t>الذي يحفز تحلل الاصرة </a:t>
            </a:r>
            <a:r>
              <a:rPr lang="ar-IQ" sz="2000" b="1" dirty="0" err="1" smtClean="0"/>
              <a:t>الببتيدية</a:t>
            </a:r>
            <a:r>
              <a:rPr lang="ar-IQ" sz="2000" b="1" dirty="0" smtClean="0"/>
              <a:t> </a:t>
            </a:r>
            <a:r>
              <a:rPr lang="en-US" sz="2000" b="1" dirty="0" smtClean="0"/>
              <a:t>CO-NH </a:t>
            </a:r>
            <a:r>
              <a:rPr lang="ar-IQ" sz="2000" b="1" dirty="0" smtClean="0"/>
              <a:t>التي تشارك فيها وحدات </a:t>
            </a:r>
            <a:r>
              <a:rPr lang="ar-IQ" sz="2000" b="1" dirty="0" err="1" smtClean="0"/>
              <a:t>الارجنين</a:t>
            </a:r>
            <a:r>
              <a:rPr lang="ar-IQ" sz="2000" b="1" dirty="0" smtClean="0"/>
              <a:t> </a:t>
            </a:r>
            <a:r>
              <a:rPr lang="ar-IQ" sz="2000" b="1" dirty="0" err="1" smtClean="0"/>
              <a:t>واللايسين</a:t>
            </a:r>
            <a:r>
              <a:rPr lang="ar-IQ" sz="2000" b="1" dirty="0" smtClean="0"/>
              <a:t>  بمجموعة </a:t>
            </a:r>
            <a:r>
              <a:rPr lang="ar-IQ" sz="2000" b="1" dirty="0" err="1" smtClean="0"/>
              <a:t>الكاربونيل</a:t>
            </a:r>
            <a:r>
              <a:rPr lang="ar-IQ" sz="2000" b="1" dirty="0" smtClean="0"/>
              <a:t> .وانزيم </a:t>
            </a:r>
            <a:r>
              <a:rPr lang="ar-IQ" sz="2000" b="1" dirty="0" err="1" smtClean="0"/>
              <a:t>الكيمو</a:t>
            </a:r>
            <a:r>
              <a:rPr lang="ar-IQ" sz="2000" b="1" dirty="0" smtClean="0"/>
              <a:t> تربسين </a:t>
            </a:r>
            <a:r>
              <a:rPr lang="en-US" sz="2000" b="1" dirty="0" err="1" smtClean="0"/>
              <a:t>Chymotyspsin</a:t>
            </a:r>
            <a:r>
              <a:rPr lang="ar-IQ" sz="2000" b="1" dirty="0" smtClean="0"/>
              <a:t>الذي يحفز تحلل الاواصر </a:t>
            </a:r>
            <a:r>
              <a:rPr lang="ar-IQ" sz="2000" b="1" dirty="0" err="1" smtClean="0"/>
              <a:t>الببتيدية</a:t>
            </a:r>
            <a:r>
              <a:rPr lang="ar-IQ" sz="2000" b="1" dirty="0" smtClean="0"/>
              <a:t>  التي تشارك فيها وحدات </a:t>
            </a:r>
            <a:r>
              <a:rPr lang="ar-IQ" sz="2000" b="1" dirty="0" err="1" smtClean="0"/>
              <a:t>فينيايل</a:t>
            </a:r>
            <a:r>
              <a:rPr lang="ar-IQ" sz="2000" b="1" dirty="0" smtClean="0"/>
              <a:t> الانين </a:t>
            </a:r>
            <a:r>
              <a:rPr lang="ar-IQ" sz="2000" b="1" dirty="0" err="1" smtClean="0"/>
              <a:t>الترايبتوفان</a:t>
            </a:r>
            <a:r>
              <a:rPr lang="ar-IQ" sz="2000" b="1" dirty="0" smtClean="0"/>
              <a:t> </a:t>
            </a:r>
            <a:r>
              <a:rPr lang="ar-IQ" sz="2000" b="1" dirty="0" err="1" smtClean="0"/>
              <a:t>والتايروسين</a:t>
            </a:r>
            <a:r>
              <a:rPr lang="ar-IQ" sz="2000" b="1" dirty="0" smtClean="0"/>
              <a:t> بمجموعة </a:t>
            </a:r>
            <a:r>
              <a:rPr lang="ar-IQ" sz="2000" b="1" dirty="0" err="1" smtClean="0"/>
              <a:t>الكاربونيل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41864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9512" y="260648"/>
            <a:ext cx="86409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IQ" sz="2400" b="1" dirty="0" smtClean="0">
                <a:solidFill>
                  <a:schemeClr val="tx2">
                    <a:lumMod val="75000"/>
                  </a:schemeClr>
                </a:solidFill>
              </a:rPr>
              <a:t>الاهمية </a:t>
            </a:r>
            <a:r>
              <a:rPr lang="ar-IQ" sz="2400" b="1" dirty="0" err="1" smtClean="0">
                <a:solidFill>
                  <a:schemeClr val="tx2">
                    <a:lumMod val="75000"/>
                  </a:schemeClr>
                </a:solidFill>
              </a:rPr>
              <a:t>الكيمو</a:t>
            </a:r>
            <a:r>
              <a:rPr lang="ar-IQ" sz="2400" b="1" dirty="0" smtClean="0">
                <a:solidFill>
                  <a:schemeClr val="tx2">
                    <a:lumMod val="75000"/>
                  </a:schemeClr>
                </a:solidFill>
              </a:rPr>
              <a:t> حيوية لتسلسل الاحماض الامينية في  </a:t>
            </a:r>
            <a:r>
              <a:rPr lang="ar-IQ" sz="2400" b="1" dirty="0" err="1" smtClean="0">
                <a:solidFill>
                  <a:schemeClr val="tx2">
                    <a:lumMod val="75000"/>
                  </a:schemeClr>
                </a:solidFill>
              </a:rPr>
              <a:t>الببتيدات</a:t>
            </a:r>
            <a:endParaRPr lang="en-US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endParaRPr lang="ar-IQ" sz="2400" b="1" dirty="0" smtClean="0"/>
          </a:p>
          <a:p>
            <a:pPr algn="just" rtl="1"/>
            <a:r>
              <a:rPr lang="en-US" dirty="0" smtClean="0"/>
              <a:t>-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r>
              <a:rPr lang="ar-IQ" sz="2000" b="1" dirty="0" smtClean="0"/>
              <a:t>ان معرفة تعاقب (تسلسل ) الاحماض الامينية في </a:t>
            </a:r>
            <a:r>
              <a:rPr lang="ar-IQ" sz="2000" b="1" dirty="0" err="1" smtClean="0"/>
              <a:t>الببتيد</a:t>
            </a:r>
            <a:r>
              <a:rPr lang="ar-IQ" sz="2000" b="1" dirty="0" smtClean="0"/>
              <a:t> او متعدد </a:t>
            </a:r>
            <a:r>
              <a:rPr lang="ar-IQ" sz="2000" b="1" dirty="0" err="1" smtClean="0"/>
              <a:t>الببتيد</a:t>
            </a:r>
            <a:r>
              <a:rPr lang="ar-IQ" sz="2000" b="1" dirty="0" smtClean="0"/>
              <a:t> المعزولة من مصادر حيوانية او نباتية يجعل امكانية البناء الكيميائي لهذا </a:t>
            </a:r>
            <a:r>
              <a:rPr lang="ar-IQ" sz="2000" b="1" dirty="0" err="1" smtClean="0"/>
              <a:t>الببتيد</a:t>
            </a:r>
            <a:r>
              <a:rPr lang="ar-IQ" sz="2000" b="1" dirty="0" smtClean="0"/>
              <a:t> في المختبر وبالتالي الاستفادة منه </a:t>
            </a:r>
            <a:r>
              <a:rPr lang="ar-IQ" sz="2000" b="1" dirty="0" err="1" smtClean="0"/>
              <a:t>للاغراض</a:t>
            </a:r>
            <a:r>
              <a:rPr lang="ar-IQ" sz="2000" b="1" dirty="0" smtClean="0"/>
              <a:t> الطبية والزراعية والصناعية </a:t>
            </a:r>
            <a:r>
              <a:rPr lang="ar-IQ" dirty="0" smtClean="0"/>
              <a:t>.</a:t>
            </a:r>
          </a:p>
        </p:txBody>
      </p:sp>
      <p:sp>
        <p:nvSpPr>
          <p:cNvPr id="3" name="مستطيل 2"/>
          <p:cNvSpPr/>
          <p:nvPr/>
        </p:nvSpPr>
        <p:spPr>
          <a:xfrm>
            <a:off x="251520" y="2276872"/>
            <a:ext cx="862437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en-US" sz="2000" b="1" dirty="0" smtClean="0"/>
              <a:t>2</a:t>
            </a:r>
            <a:r>
              <a:rPr lang="ar-IQ" dirty="0" smtClean="0"/>
              <a:t>-</a:t>
            </a:r>
            <a:r>
              <a:rPr lang="ar-IQ" sz="2000" b="1" dirty="0" smtClean="0"/>
              <a:t>دراسة بعض امراض الدم الوراثية مثل فقر الدم المنجلي (الهلالي )</a:t>
            </a:r>
            <a:r>
              <a:rPr lang="en-US" sz="2000" b="1" dirty="0" err="1" smtClean="0"/>
              <a:t>Scikl</a:t>
            </a:r>
            <a:r>
              <a:rPr lang="en-US" sz="2000" b="1" dirty="0" smtClean="0"/>
              <a:t> cell anemia </a:t>
            </a:r>
            <a:r>
              <a:rPr lang="ar-IQ" sz="2000" b="1" dirty="0" smtClean="0"/>
              <a:t>ومعرفة </a:t>
            </a:r>
            <a:r>
              <a:rPr lang="ar-IQ" sz="2000" b="1" dirty="0" err="1" smtClean="0"/>
              <a:t>اسبابة</a:t>
            </a:r>
            <a:r>
              <a:rPr lang="ar-IQ" sz="2000" b="1" dirty="0" smtClean="0"/>
              <a:t> الكيميائية.  ان هذا المرض يحدث بسبب طفرة وراثية </a:t>
            </a:r>
            <a:r>
              <a:rPr lang="ar-IQ" sz="2000" b="1" dirty="0" err="1" smtClean="0"/>
              <a:t>للهيموكلوبين</a:t>
            </a:r>
            <a:r>
              <a:rPr lang="ar-IQ" sz="2000" b="1" dirty="0" smtClean="0"/>
              <a:t> الطبيعي وخاصة في سلسلة بيتا الحاوية على   حامض </a:t>
            </a:r>
            <a:r>
              <a:rPr lang="ar-IQ" sz="2000" b="1" dirty="0" err="1" smtClean="0"/>
              <a:t>الكلوتاميك</a:t>
            </a:r>
            <a:r>
              <a:rPr lang="ar-IQ" sz="2000" b="1" dirty="0" smtClean="0"/>
              <a:t> في الموقع </a:t>
            </a:r>
            <a:r>
              <a:rPr lang="en-US" sz="2000" b="1" dirty="0" smtClean="0"/>
              <a:t> 6</a:t>
            </a:r>
            <a:r>
              <a:rPr lang="ar-IQ" sz="2000" b="1" dirty="0" smtClean="0"/>
              <a:t>من السلسلة </a:t>
            </a:r>
            <a:r>
              <a:rPr lang="ar-IQ" sz="2000" b="1" dirty="0" err="1" smtClean="0"/>
              <a:t>الببتيدية</a:t>
            </a:r>
            <a:r>
              <a:rPr lang="ar-IQ" sz="2000" b="1" dirty="0" smtClean="0"/>
              <a:t> وذلك </a:t>
            </a:r>
            <a:r>
              <a:rPr lang="ar-IQ" sz="2000" b="1" dirty="0" err="1" smtClean="0"/>
              <a:t>باحلال</a:t>
            </a:r>
            <a:r>
              <a:rPr lang="ar-IQ" sz="2000" b="1" dirty="0" smtClean="0"/>
              <a:t>  الفالين في هذا الموقع بدلا من حامض </a:t>
            </a:r>
            <a:r>
              <a:rPr lang="ar-IQ" sz="2000" b="1" dirty="0" err="1" smtClean="0"/>
              <a:t>الكلوتاميك</a:t>
            </a:r>
            <a:r>
              <a:rPr lang="ar-IQ" sz="2000" b="1" dirty="0" smtClean="0"/>
              <a:t> وبذلك يؤدي الى تكون </a:t>
            </a:r>
            <a:r>
              <a:rPr lang="ar-IQ" sz="2000" b="1" dirty="0" err="1" smtClean="0"/>
              <a:t>هيموكلوبين</a:t>
            </a:r>
            <a:r>
              <a:rPr lang="ar-IQ" sz="2000" b="1" dirty="0" smtClean="0"/>
              <a:t> مريض   ( غير سليم </a:t>
            </a:r>
            <a:r>
              <a:rPr lang="ar-IQ" sz="2000" b="1" smtClean="0"/>
              <a:t>)</a:t>
            </a:r>
            <a:r>
              <a:rPr lang="ar-IQ" sz="2000" b="1" smtClean="0"/>
              <a:t>وهذا </a:t>
            </a:r>
            <a:r>
              <a:rPr lang="ar-IQ" sz="2000" b="1" dirty="0" smtClean="0"/>
              <a:t>الى تكون كريات الدم الحمر الى الشكل المنجلي  وبالتالي قلة استيعابها </a:t>
            </a:r>
            <a:r>
              <a:rPr lang="ar-IQ" sz="2000" b="1" dirty="0" err="1" smtClean="0"/>
              <a:t>للاوكسجين</a:t>
            </a:r>
            <a:r>
              <a:rPr lang="en-US" sz="2000" b="1" dirty="0" smtClean="0"/>
              <a:t>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67083017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2045</TotalTime>
  <Words>740</Words>
  <Application>Microsoft Office PowerPoint</Application>
  <PresentationFormat>عرض على الشاشة (3:4)‏</PresentationFormat>
  <Paragraphs>40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نسق Office</vt:lpstr>
      <vt:lpstr>الببتيداتPeptides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DR.Ahmed Saker 2o1O</dc:creator>
  <cp:lastModifiedBy>DR.Ahmed Saker 2o1O</cp:lastModifiedBy>
  <cp:revision>13</cp:revision>
  <dcterms:created xsi:type="dcterms:W3CDTF">2022-01-08T10:32:22Z</dcterms:created>
  <dcterms:modified xsi:type="dcterms:W3CDTF">2022-01-10T19:27:38Z</dcterms:modified>
</cp:coreProperties>
</file>